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FE42-15EF-46F7-9731-DD5206F03F47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01DDB-FECE-4CCE-96C9-7BA93FDB8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3E23-3578-49CB-9BBE-A89BB5A15486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E0DA-ECEE-466A-97E0-85E963A4A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6401-CFED-4840-AC64-A996C0AFDE93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CD57-5214-4681-9D40-E2D0D7611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0A99-4C42-4122-910B-D250DF44E559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6B51-D637-4F42-8E1B-EA1E17676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891F-CA85-455A-95CA-36F37E7965D4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E874-E3AC-47B5-9FF0-01ED8CECE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C290-B2C1-4058-AF03-183E8EF5F697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6690-BE8C-4FC7-A514-D023FD59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E202-A9ED-4943-B016-A5C4AA3F5612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52E6-B58D-4F3D-90D2-D59A279E9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1B97-7DE6-4ED6-9CD1-C123E4B98787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17A2-FEFF-43A0-AB26-99E784395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F4DC-B823-4D8A-8616-1E31C4EDFE43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CEE6C-08F8-4024-A337-60626DA46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201C5-8EAD-4123-A6F1-1FE9E4F08FCB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E8DC-041A-4AD2-8E94-DBEC92498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2778-7B88-4473-A533-566B71EA5B65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DAD4-BB05-4138-90C9-12CB677CA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384F1-9D60-4EAB-A69D-B28B572BC08E}" type="datetimeFigureOut">
              <a:rPr lang="ru-RU"/>
              <a:pPr>
                <a:defRPr/>
              </a:pPr>
              <a:t>25.12.2013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5BE4EB-757C-4C06-B44B-DFB7F0DF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4437063"/>
            <a:ext cx="785495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z="2000" b="1" dirty="0" smtClean="0"/>
              <a:t>Позднякова Л.Ю.</a:t>
            </a:r>
            <a:r>
              <a:rPr lang="ru-RU" sz="2000" dirty="0" smtClean="0">
                <a:latin typeface="Arial" charset="0"/>
              </a:rPr>
              <a:t>,</a:t>
            </a:r>
          </a:p>
          <a:p>
            <a:pPr marR="0">
              <a:lnSpc>
                <a:spcPct val="90000"/>
              </a:lnSpc>
            </a:pPr>
            <a:r>
              <a:rPr lang="ru-RU" sz="2000" dirty="0" smtClean="0"/>
              <a:t>учитель русского языка, литературы, </a:t>
            </a:r>
          </a:p>
          <a:p>
            <a:pPr marR="0">
              <a:lnSpc>
                <a:spcPct val="90000"/>
              </a:lnSpc>
            </a:pPr>
            <a:r>
              <a:rPr lang="ru-RU" sz="2000" dirty="0" smtClean="0"/>
              <a:t> истории и обществознания </a:t>
            </a:r>
            <a:endParaRPr lang="ru-RU" sz="2000" dirty="0" smtClean="0">
              <a:latin typeface="Arial" charset="0"/>
            </a:endParaRPr>
          </a:p>
          <a:p>
            <a:pPr marR="0">
              <a:lnSpc>
                <a:spcPct val="90000"/>
              </a:lnSpc>
            </a:pPr>
            <a:r>
              <a:rPr lang="ru-RU" sz="2000" dirty="0" smtClean="0"/>
              <a:t>МКОУ </a:t>
            </a:r>
            <a:r>
              <a:rPr lang="ru-RU" sz="2000" dirty="0" err="1" smtClean="0"/>
              <a:t>Макаракск</a:t>
            </a:r>
            <a:r>
              <a:rPr lang="ru-RU" sz="2000" dirty="0" err="1" smtClean="0">
                <a:latin typeface="Arial" charset="0"/>
              </a:rPr>
              <a:t>ой</a:t>
            </a:r>
            <a:r>
              <a:rPr lang="ru-RU" sz="2000" dirty="0" smtClean="0"/>
              <a:t> ООШ </a:t>
            </a:r>
          </a:p>
          <a:p>
            <a:pPr marR="0">
              <a:lnSpc>
                <a:spcPct val="90000"/>
              </a:lnSpc>
            </a:pPr>
            <a:r>
              <a:rPr lang="ru-RU" sz="2000" dirty="0" err="1" smtClean="0">
                <a:latin typeface="Arial" charset="0"/>
              </a:rPr>
              <a:t>Тисульского</a:t>
            </a:r>
            <a:r>
              <a:rPr lang="ru-RU" sz="2000" dirty="0" smtClean="0">
                <a:latin typeface="Arial" charset="0"/>
              </a:rPr>
              <a:t> района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87450" y="1989138"/>
            <a:ext cx="69135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ОРКСЭ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в системе гуманитарных наук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z="2800" smtClean="0"/>
              <a:t>ОРКСЭ  и факультатив «Вокруг тебя мир!»                                                                 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ru-RU" sz="1400" b="1" smtClean="0"/>
              <a:t>Раздел 2.  Знакомство с основами этики.</a:t>
            </a:r>
            <a:endParaRPr lang="ru-RU" sz="1400" smtClean="0"/>
          </a:p>
          <a:p>
            <a:pPr>
              <a:lnSpc>
                <a:spcPct val="80000"/>
              </a:lnSpc>
            </a:pPr>
            <a:r>
              <a:rPr lang="ru-RU" sz="1400" smtClean="0"/>
              <a:t>Диалог о философии и  этике 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Мораль и нравственность.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Раздел 4. Этика о нравственном выборе</a:t>
            </a:r>
            <a:r>
              <a:rPr lang="ru-RU" sz="1400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Убеждения. 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Ответственность.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Раздел 6. Нравственный закон человеческой жизни.</a:t>
            </a:r>
            <a:endParaRPr lang="ru-RU" sz="1400" smtClean="0"/>
          </a:p>
          <a:p>
            <a:pPr>
              <a:lnSpc>
                <a:spcPct val="80000"/>
              </a:lnSpc>
            </a:pPr>
            <a:r>
              <a:rPr lang="ru-RU" sz="1400" smtClean="0"/>
              <a:t>Любовь-основа жизни.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Прощение 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Раздел 7. Этика об отношении людей друг  к  другу.</a:t>
            </a:r>
            <a:endParaRPr lang="ru-RU" sz="1400" smtClean="0"/>
          </a:p>
          <a:p>
            <a:pPr>
              <a:lnSpc>
                <a:spcPct val="80000"/>
              </a:lnSpc>
            </a:pPr>
            <a:r>
              <a:rPr lang="ru-RU" sz="1400" smtClean="0"/>
              <a:t>Этика об отношении к другим людям и самому себе. 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Милосердие. </a:t>
            </a:r>
          </a:p>
          <a:p>
            <a:pPr>
              <a:lnSpc>
                <a:spcPct val="80000"/>
              </a:lnSpc>
            </a:pPr>
            <a:r>
              <a:rPr lang="ru-RU" sz="1400" b="1" smtClean="0"/>
              <a:t>Раздел 8. Как сегодня жить по нравственным законам.</a:t>
            </a:r>
            <a:r>
              <a:rPr lang="ru-RU" sz="1400" smtClean="0"/>
              <a:t> Нравственные законы в современном мире.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Альберт Швейцер.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Этическое учение Л.Н.Толстого.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 Жизнь человека – высшая нравственная ценность.</a:t>
            </a:r>
          </a:p>
          <a:p>
            <a:pPr>
              <a:lnSpc>
                <a:spcPct val="80000"/>
              </a:lnSpc>
            </a:pPr>
            <a:r>
              <a:rPr lang="ru-RU" sz="1400" smtClean="0"/>
              <a:t> Итоговый урок  «Идти дорогою добра»</a:t>
            </a:r>
          </a:p>
          <a:p>
            <a:pPr>
              <a:lnSpc>
                <a:spcPct val="80000"/>
              </a:lnSpc>
            </a:pPr>
            <a:endParaRPr lang="ru-RU" sz="70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b="1" dirty="0" smtClean="0"/>
              <a:t>Раздел 1. О правилах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Сказка «Общее счастье». Чтение.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Беседа о роли правил в жизни людей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Т. Александрова «</a:t>
            </a:r>
            <a:r>
              <a:rPr lang="ru-RU" sz="5600" dirty="0" err="1" smtClean="0"/>
              <a:t>Светофорчик</a:t>
            </a:r>
            <a:r>
              <a:rPr lang="ru-RU" sz="5600" dirty="0" smtClean="0"/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b="1" dirty="0" smtClean="0"/>
              <a:t>Раздел 2. Об уважении и сострадании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Анри </a:t>
            </a:r>
            <a:r>
              <a:rPr lang="ru-RU" sz="5600" dirty="0" err="1" smtClean="0"/>
              <a:t>Дюнан</a:t>
            </a:r>
            <a:r>
              <a:rPr lang="ru-RU" sz="5600" dirty="0" smtClean="0"/>
              <a:t> – основатель Красного Креста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«Воспоминания о битве при </a:t>
            </a:r>
            <a:r>
              <a:rPr lang="ru-RU" sz="5600" dirty="0" err="1" smtClean="0"/>
              <a:t>Сольферино</a:t>
            </a:r>
            <a:r>
              <a:rPr lang="ru-RU" sz="5600" dirty="0" smtClean="0"/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Знакомство с Женевской конвенцией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Е. Носов «Трудный хлеб»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А. Платонов «Неизвестный цветок»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О. Уайльд «Мальчик-звезда»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b="1" dirty="0" smtClean="0"/>
              <a:t>Раздел 3. О войне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Л.Н. Толстой «Война и мир»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Д. Давыдов «1812 год»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Права человека в плену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Самостоятельная работа по теме «Права человека»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Последнее уничтожение на Бородинском поле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Беседа «Война в жизни людей»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b="1" dirty="0" smtClean="0"/>
              <a:t>Раздел 4. О деятельном сострадании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А. Куприн «Чудесный доктор»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z="4000" smtClean="0"/>
              <a:t>ОРКСЭ и обществознание в 6 классе </a:t>
            </a:r>
          </a:p>
        </p:txBody>
      </p:sp>
      <p:sp>
        <p:nvSpPr>
          <p:cNvPr id="15362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ru-RU" b="1" smtClean="0"/>
              <a:t>Раздел 3. Этические учения о добродетелях.</a:t>
            </a:r>
            <a:r>
              <a:rPr lang="ru-RU" smtClean="0"/>
              <a:t>  </a:t>
            </a:r>
          </a:p>
          <a:p>
            <a:r>
              <a:rPr lang="ru-RU" smtClean="0"/>
              <a:t>Что такое добродетель.</a:t>
            </a:r>
          </a:p>
          <a:p>
            <a:r>
              <a:rPr lang="ru-RU" smtClean="0"/>
              <a:t> Учение Аристотеля о добродетелях. </a:t>
            </a:r>
          </a:p>
          <a:p>
            <a:r>
              <a:rPr lang="ru-RU" smtClean="0"/>
              <a:t> Нравственные качества.</a:t>
            </a:r>
          </a:p>
          <a:p>
            <a:r>
              <a:rPr lang="ru-RU" smtClean="0"/>
              <a:t> Терпение и терпимость.</a:t>
            </a:r>
          </a:p>
          <a:p>
            <a:endParaRPr lang="ru-RU" smtClean="0"/>
          </a:p>
        </p:txBody>
      </p:sp>
      <p:sp>
        <p:nvSpPr>
          <p:cNvPr id="15363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ru-RU" b="1" i="1" smtClean="0"/>
              <a:t>Человек</a:t>
            </a:r>
            <a:endParaRPr lang="ru-RU" smtClean="0"/>
          </a:p>
          <a:p>
            <a:r>
              <a:rPr lang="ru-RU" b="1" i="1" smtClean="0"/>
              <a:t>Семья</a:t>
            </a:r>
            <a:endParaRPr lang="ru-RU" smtClean="0"/>
          </a:p>
          <a:p>
            <a:r>
              <a:rPr lang="ru-RU" b="1" i="1" smtClean="0"/>
              <a:t>Школа</a:t>
            </a:r>
            <a:endParaRPr lang="ru-RU" smtClean="0"/>
          </a:p>
          <a:p>
            <a:r>
              <a:rPr lang="ru-RU" b="1" i="1" smtClean="0"/>
              <a:t>Труд</a:t>
            </a:r>
            <a:endParaRPr lang="ru-RU" smtClean="0"/>
          </a:p>
          <a:p>
            <a:r>
              <a:rPr lang="ru-RU" b="1" i="1" smtClean="0"/>
              <a:t>Родина</a:t>
            </a:r>
            <a:endParaRPr lang="ru-RU" smtClean="0"/>
          </a:p>
          <a:p>
            <a:r>
              <a:rPr lang="ru-RU" b="1" i="1" smtClean="0"/>
              <a:t>Добродетели</a:t>
            </a:r>
            <a:endParaRPr lang="ru-RU" smtClean="0"/>
          </a:p>
          <a:p>
            <a:r>
              <a:rPr lang="ru-RU" b="1" i="1" smtClean="0"/>
              <a:t>Итоговое повторение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z="4000" smtClean="0"/>
              <a:t>ОРКСЭ и обществознание в 7 классе </a:t>
            </a:r>
          </a:p>
        </p:txBody>
      </p:sp>
      <p:sp>
        <p:nvSpPr>
          <p:cNvPr id="1638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ru-RU" sz="1400" smtClean="0"/>
              <a:t>Россия  - наша Родина.</a:t>
            </a:r>
          </a:p>
          <a:p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600" b="1" i="1" dirty="0" smtClean="0"/>
              <a:t>Человек и другие люди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6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Межличностные отношения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Общение – форма отношения человека к окружающему миру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Человек среди других людей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Защита Отечества. Долг и обязанность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Международно-правовая защита жертв войны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Дисциплина – необходимое условие существования общества и человека.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Ответственность за нарушение законов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600" b="1" i="1" dirty="0" smtClean="0"/>
              <a:t> Человек и природа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600" b="1" i="1" dirty="0" smtClean="0"/>
              <a:t> </a:t>
            </a:r>
            <a:endParaRPr lang="ru-RU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Человек – часть природы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Охранять природу – значит охранять жизнь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Значение земли и других природных ресурсов как основы жизни и деятельности человечества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600" dirty="0" smtClean="0"/>
              <a:t>Законы Российской Федерации, направленные на охрану окружающей среды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6388" name="Прямоугольник 9"/>
          <p:cNvSpPr>
            <a:spLocks noChangeArrowheads="1"/>
          </p:cNvSpPr>
          <p:nvPr/>
        </p:nvSpPr>
        <p:spPr bwMode="auto">
          <a:xfrm>
            <a:off x="428625" y="2928938"/>
            <a:ext cx="40719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onstantia" pitchFamily="18" charset="0"/>
              </a:rPr>
              <a:t>Раздел 5.Этика о добродетели, справедливости и справедливом государстве</a:t>
            </a:r>
            <a:r>
              <a:rPr lang="ru-RU" sz="1400">
                <a:latin typeface="Constantia" pitchFamily="18" charset="0"/>
              </a:rPr>
              <a:t>.  Справедливость</a:t>
            </a:r>
          </a:p>
          <a:p>
            <a:r>
              <a:rPr lang="ru-RU" sz="1400">
                <a:latin typeface="Constantia" pitchFamily="18" charset="0"/>
              </a:rPr>
              <a:t> Государство, основанное на справедливости.</a:t>
            </a:r>
          </a:p>
          <a:p>
            <a:r>
              <a:rPr lang="ru-RU" sz="1400">
                <a:latin typeface="Constantia" pitchFamily="18" charset="0"/>
              </a:rPr>
              <a:t> </a:t>
            </a:r>
          </a:p>
          <a:p>
            <a:r>
              <a:rPr lang="ru-RU" sz="1400">
                <a:latin typeface="Constantia" pitchFamily="18" charset="0"/>
              </a:rPr>
              <a:t>Государство. Светская этика. </a:t>
            </a:r>
          </a:p>
          <a:p>
            <a:r>
              <a:rPr lang="ru-RU" sz="1400">
                <a:latin typeface="Constantia" pitchFamily="18" charset="0"/>
              </a:rPr>
              <a:t>Обобщающий урок « Любовь и уважение к Отечеству»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ru-RU" sz="4000" smtClean="0"/>
              <a:t>ОРКСЭ и обществознание в 8 классе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Духовные ценности человечества. Культура. Религии.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Убеждения.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Нравственный выбор.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Совесть. Долг.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Ответственность.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Этика о воспитании самого себя.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/>
              <a:t>Сфера духовной культуры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Сфера духовной культуры и ее особенности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Мораль. Основные ценности и нормы морали.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Долг и совесть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Долг общественный и долг моральный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Моральный выбор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Значимость образования в условиях информационного общества.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Наука, ее значение в жизни современного общества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Религия как одна из форм культуры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z="4000" smtClean="0"/>
              <a:t>ОРКСЭ и обществознание в  9 классе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Раздел 8. Как сегодня жить по нравственным законам.</a:t>
            </a:r>
            <a:r>
              <a:rPr lang="ru-RU" dirty="0" smtClean="0"/>
              <a:t> Нравственные законы в современном мире.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Альберт </a:t>
            </a:r>
            <a:r>
              <a:rPr lang="ru-RU" dirty="0" err="1" smtClean="0"/>
              <a:t>Швейцер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Этическое учение Л.Н.Толстого.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Жизнь человека – высшая нравственная ценность.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mtClean="0"/>
              <a:t>Международно-правовая </a:t>
            </a:r>
            <a:r>
              <a:rPr lang="ru-RU" dirty="0" smtClean="0"/>
              <a:t>защита жертв вооруженных конфликтов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Право на жизнь в условиях вооруженных конфликтов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Правовое регулирование отношений в сфере образования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478</Words>
  <Application>Microsoft Office PowerPoint</Application>
  <PresentationFormat>Экран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ОРКСЭ  и факультатив «Вокруг тебя мир!»                                                                          </vt:lpstr>
      <vt:lpstr>ОРКСЭ и обществознание в 6 классе </vt:lpstr>
      <vt:lpstr>ОРКСЭ и обществознание в 7 классе </vt:lpstr>
      <vt:lpstr>ОРКСЭ и обществознание в 8 классе </vt:lpstr>
      <vt:lpstr>ОРКСЭ и обществознание в  9 классе 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ОРКСЭ   в системе гуманитарных наук. </dc:title>
  <dc:creator>Posdnyakov</dc:creator>
  <cp:lastModifiedBy>Фирюлина Нина Ивановна</cp:lastModifiedBy>
  <cp:revision>11</cp:revision>
  <dcterms:created xsi:type="dcterms:W3CDTF">2013-11-24T10:16:42Z</dcterms:created>
  <dcterms:modified xsi:type="dcterms:W3CDTF">2013-12-25T14:14:41Z</dcterms:modified>
</cp:coreProperties>
</file>